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64" r:id="rId2"/>
    <p:sldId id="257" r:id="rId3"/>
    <p:sldId id="263" r:id="rId4"/>
    <p:sldId id="317" r:id="rId5"/>
    <p:sldId id="337" r:id="rId6"/>
    <p:sldId id="362" r:id="rId7"/>
    <p:sldId id="365" r:id="rId8"/>
    <p:sldId id="366" r:id="rId9"/>
    <p:sldId id="367" r:id="rId10"/>
    <p:sldId id="332" r:id="rId11"/>
    <p:sldId id="333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34" r:id="rId29"/>
    <p:sldId id="341" r:id="rId30"/>
    <p:sldId id="339" r:id="rId31"/>
    <p:sldId id="340" r:id="rId32"/>
    <p:sldId id="342" r:id="rId33"/>
    <p:sldId id="370" r:id="rId34"/>
    <p:sldId id="369" r:id="rId35"/>
    <p:sldId id="368" r:id="rId36"/>
    <p:sldId id="336" r:id="rId37"/>
    <p:sldId id="373" r:id="rId38"/>
    <p:sldId id="372" r:id="rId39"/>
    <p:sldId id="371" r:id="rId40"/>
    <p:sldId id="374" r:id="rId41"/>
    <p:sldId id="375" r:id="rId42"/>
    <p:sldId id="376" r:id="rId43"/>
    <p:sldId id="316" r:id="rId4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1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CC6"/>
    <a:srgbClr val="E7E7E7"/>
    <a:srgbClr val="00A6A3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3946" autoAdjust="0"/>
  </p:normalViewPr>
  <p:slideViewPr>
    <p:cSldViewPr snapToGrid="0">
      <p:cViewPr varScale="1">
        <p:scale>
          <a:sx n="53" d="100"/>
          <a:sy n="53" d="100"/>
        </p:scale>
        <p:origin x="102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5.svg"/><Relationship Id="rId12" Type="http://schemas.openxmlformats.org/officeDocument/2006/relationships/image" Target="../media/image19.jpg"/><Relationship Id="rId17" Type="http://schemas.openxmlformats.org/officeDocument/2006/relationships/hyperlink" Target="https://pngimg.com/download/73352" TargetMode="External"/><Relationship Id="rId2" Type="http://schemas.openxmlformats.org/officeDocument/2006/relationships/image" Target="../media/image1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ahmetcadirci.com.tr/2017/gitkraken-gitflow-kullanimi-ve-ozellikleri/" TargetMode="External"/><Relationship Id="rId10" Type="http://schemas.openxmlformats.org/officeDocument/2006/relationships/image" Target="../media/image17.png"/><Relationship Id="rId19" Type="http://schemas.openxmlformats.org/officeDocument/2006/relationships/image" Target="../media/image23.svg"/><Relationship Id="rId4" Type="http://schemas.openxmlformats.org/officeDocument/2006/relationships/image" Target="../media/image13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16267" y="4849558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2" name="Immagine 51">
              <a:extLst>
                <a:ext uri="{FF2B5EF4-FFF2-40B4-BE49-F238E27FC236}">
                  <a16:creationId xmlns:a16="http://schemas.microsoft.com/office/drawing/2014/main" id="{2E3B30D0-377C-4A09-A17E-8AC258B9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192551" y="3722840"/>
              <a:ext cx="954378" cy="53021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8286173" y="3726979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D4E5303-5296-45F7-929F-0DDF9FB1F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753807"/>
            <a:ext cx="2576177" cy="193511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</p:txBody>
      </p:sp>
    </p:spTree>
    <p:extLst>
      <p:ext uri="{BB962C8B-B14F-4D97-AF65-F5344CB8AC3E}">
        <p14:creationId xmlns:p14="http://schemas.microsoft.com/office/powerpoint/2010/main" val="486171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  <a:p>
            <a:pPr algn="ctr"/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(scena 1)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D769ED8-E767-40F8-BFA4-6DA5FAFEE519}"/>
              </a:ext>
            </a:extLst>
          </p:cNvPr>
          <p:cNvGrpSpPr/>
          <p:nvPr/>
        </p:nvGrpSpPr>
        <p:grpSpPr>
          <a:xfrm>
            <a:off x="338041" y="2065092"/>
            <a:ext cx="2576177" cy="1935112"/>
            <a:chOff x="288521" y="1753807"/>
            <a:chExt cx="2576177" cy="1935112"/>
          </a:xfrm>
        </p:grpSpPr>
        <p:pic>
          <p:nvPicPr>
            <p:cNvPr id="17" name="Immagine 1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D4E5303-5296-45F7-929F-0DDF9FB1F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521" y="1753807"/>
              <a:ext cx="2576177" cy="1935112"/>
            </a:xfrm>
            <a:prstGeom prst="rect">
              <a:avLst/>
            </a:prstGeom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AD5367A5-1349-4AAA-9A30-73C3B7D45183}"/>
                </a:ext>
              </a:extLst>
            </p:cNvPr>
            <p:cNvSpPr/>
            <p:nvPr/>
          </p:nvSpPr>
          <p:spPr>
            <a:xfrm>
              <a:off x="817851" y="2178996"/>
              <a:ext cx="1517515" cy="7587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ED4AF4-5599-49D9-B863-57C3660F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48" y="1780389"/>
            <a:ext cx="4294553" cy="3225882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2384886" y="2869659"/>
            <a:ext cx="22366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A4EF40-2C33-4FBB-A77C-23B296C157A7}"/>
              </a:ext>
            </a:extLst>
          </p:cNvPr>
          <p:cNvSpPr txBox="1"/>
          <p:nvPr/>
        </p:nvSpPr>
        <p:spPr>
          <a:xfrm>
            <a:off x="559658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Scena 2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2544903"/>
              <a:ext cx="3622021" cy="6068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2760784"/>
            <a:ext cx="8917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7B45E5-3124-4DB6-B4BC-DD3BD59333C9}"/>
              </a:ext>
            </a:extLst>
          </p:cNvPr>
          <p:cNvSpPr txBox="1"/>
          <p:nvPr/>
        </p:nvSpPr>
        <p:spPr>
          <a:xfrm>
            <a:off x="5068111" y="1336599"/>
            <a:ext cx="38014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PARAMETRI SETTAGGIO DIFFICOLTA’:</a:t>
            </a:r>
          </a:p>
          <a:p>
            <a:endParaRPr lang="it-IT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Contiene doppie;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di frequenza d’uso        (Indice De Mauro);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</a:t>
            </a:r>
            <a:r>
              <a:rPr lang="it-IT" dirty="0" err="1"/>
              <a:t>Confiss</a:t>
            </a:r>
            <a:r>
              <a:rPr lang="it-IT" dirty="0"/>
              <a:t> (???);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di suoni «difficili»;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lettere straniere;</a:t>
            </a:r>
          </a:p>
          <a:p>
            <a:r>
              <a:rPr lang="it-IT" dirty="0"/>
              <a:t>       </a:t>
            </a:r>
          </a:p>
          <a:p>
            <a:endParaRPr lang="it-IT" dirty="0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9C59DA6-4FA0-47B7-A554-807AF779DF28}"/>
              </a:ext>
            </a:extLst>
          </p:cNvPr>
          <p:cNvCxnSpPr>
            <a:cxnSpLocks/>
          </p:cNvCxnSpPr>
          <p:nvPr/>
        </p:nvCxnSpPr>
        <p:spPr>
          <a:xfrm>
            <a:off x="6896900" y="4837471"/>
            <a:ext cx="0" cy="4433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D90FB37-5860-4569-88C3-87764C6E5B10}"/>
              </a:ext>
            </a:extLst>
          </p:cNvPr>
          <p:cNvGrpSpPr/>
          <p:nvPr/>
        </p:nvGrpSpPr>
        <p:grpSpPr>
          <a:xfrm>
            <a:off x="4920533" y="5280861"/>
            <a:ext cx="3801450" cy="804489"/>
            <a:chOff x="4920533" y="5280861"/>
            <a:chExt cx="3801450" cy="804489"/>
          </a:xfrm>
        </p:grpSpPr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5BA6E822-4AC7-4D05-8C75-667A6EA5B85D}"/>
                </a:ext>
              </a:extLst>
            </p:cNvPr>
            <p:cNvSpPr txBox="1"/>
            <p:nvPr/>
          </p:nvSpPr>
          <p:spPr>
            <a:xfrm>
              <a:off x="5301574" y="5439019"/>
              <a:ext cx="3035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Scelta secondo CLASSE ed ETA’ dei bambini</a:t>
              </a:r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E03A3D0A-0003-4559-8D88-2C7C4CCAE123}"/>
                </a:ext>
              </a:extLst>
            </p:cNvPr>
            <p:cNvSpPr/>
            <p:nvPr/>
          </p:nvSpPr>
          <p:spPr>
            <a:xfrm>
              <a:off x="4920533" y="5280861"/>
              <a:ext cx="3801450" cy="80448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80387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3125570"/>
              <a:ext cx="3622021" cy="4896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 flipV="1">
            <a:off x="4088826" y="2113164"/>
            <a:ext cx="1414121" cy="9054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6293A03-EC43-4F15-856B-5B047A45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007" y="1691578"/>
            <a:ext cx="3174248" cy="2384355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213C12CF-7985-4916-BD74-41AB2823680F}"/>
              </a:ext>
            </a:extLst>
          </p:cNvPr>
          <p:cNvCxnSpPr>
            <a:cxnSpLocks/>
          </p:cNvCxnSpPr>
          <p:nvPr/>
        </p:nvCxnSpPr>
        <p:spPr>
          <a:xfrm>
            <a:off x="4088826" y="3508207"/>
            <a:ext cx="1337772" cy="11719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magine 14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2844E223-3658-4309-8ECE-F00AB035DE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16" t="46185" r="42122" b="32921"/>
          <a:stretch/>
        </p:blipFill>
        <p:spPr>
          <a:xfrm>
            <a:off x="5666007" y="4445265"/>
            <a:ext cx="3251179" cy="126682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CD2E63-D1DD-4419-80F1-078BC4933DDA}"/>
              </a:ext>
            </a:extLst>
          </p:cNvPr>
          <p:cNvSpPr txBox="1"/>
          <p:nvPr/>
        </p:nvSpPr>
        <p:spPr>
          <a:xfrm>
            <a:off x="6079787" y="1322246"/>
            <a:ext cx="248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SELEZIONA</a:t>
            </a:r>
          </a:p>
        </p:txBody>
      </p:sp>
    </p:spTree>
    <p:extLst>
      <p:ext uri="{BB962C8B-B14F-4D97-AF65-F5344CB8AC3E}">
        <p14:creationId xmlns:p14="http://schemas.microsoft.com/office/powerpoint/2010/main" val="3576618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813932" y="3536004"/>
              <a:ext cx="2402732" cy="3826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>
            <a:off x="3589507" y="3600133"/>
            <a:ext cx="154669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40178EC-5488-4C80-A184-88AEE1BC72AE}"/>
              </a:ext>
            </a:extLst>
          </p:cNvPr>
          <p:cNvGrpSpPr/>
          <p:nvPr/>
        </p:nvGrpSpPr>
        <p:grpSpPr>
          <a:xfrm>
            <a:off x="5208952" y="3008211"/>
            <a:ext cx="3872899" cy="1466484"/>
            <a:chOff x="4542817" y="4138210"/>
            <a:chExt cx="4281665" cy="1347460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088E6E0-94E8-4095-A89A-0573BCEE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473" t="54822" r="16671" b="20938"/>
            <a:stretch/>
          </p:blipFill>
          <p:spPr>
            <a:xfrm>
              <a:off x="4542817" y="4138210"/>
              <a:ext cx="4281665" cy="134746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9F9C5659-A5E3-4747-A93E-6FCF53BBF780}"/>
                </a:ext>
              </a:extLst>
            </p:cNvPr>
            <p:cNvSpPr txBox="1"/>
            <p:nvPr/>
          </p:nvSpPr>
          <p:spPr>
            <a:xfrm>
              <a:off x="4787301" y="4863830"/>
              <a:ext cx="1546697" cy="369332"/>
            </a:xfrm>
            <a:prstGeom prst="rect">
              <a:avLst/>
            </a:prstGeom>
            <a:solidFill>
              <a:srgbClr val="E7E7E7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605982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769512" y="3880133"/>
              <a:ext cx="2402732" cy="3826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 flipV="1">
            <a:off x="3561021" y="2595716"/>
            <a:ext cx="1699097" cy="13687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D997F5D8-DB3D-45C9-B3DC-01A0A8036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11" t="64130" r="32581" b="25748"/>
          <a:stretch/>
        </p:blipFill>
        <p:spPr>
          <a:xfrm>
            <a:off x="5365753" y="3750679"/>
            <a:ext cx="3620931" cy="684811"/>
          </a:xfrm>
          <a:prstGeom prst="rect">
            <a:avLst/>
          </a:prstGeom>
        </p:spPr>
      </p:pic>
      <p:pic>
        <p:nvPicPr>
          <p:cNvPr id="9" name="Immagine 8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979AB052-137F-474F-BCB2-21452836DA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35" t="64646" r="32258" b="25745"/>
          <a:stretch/>
        </p:blipFill>
        <p:spPr>
          <a:xfrm>
            <a:off x="5365753" y="2158200"/>
            <a:ext cx="3620931" cy="649964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7F4B65E-5841-4C3C-8FC6-B90C8B3FB6E8}"/>
              </a:ext>
            </a:extLst>
          </p:cNvPr>
          <p:cNvCxnSpPr>
            <a:cxnSpLocks/>
          </p:cNvCxnSpPr>
          <p:nvPr/>
        </p:nvCxnSpPr>
        <p:spPr>
          <a:xfrm>
            <a:off x="3545087" y="3958472"/>
            <a:ext cx="1715031" cy="59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463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6269144" y="4234094"/>
              <a:ext cx="1258529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54FDB11-E7BC-4E87-A468-98A6F07E61F1}"/>
              </a:ext>
            </a:extLst>
          </p:cNvPr>
          <p:cNvCxnSpPr>
            <a:cxnSpLocks/>
          </p:cNvCxnSpPr>
          <p:nvPr/>
        </p:nvCxnSpPr>
        <p:spPr>
          <a:xfrm>
            <a:off x="2900516" y="4387815"/>
            <a:ext cx="2172929" cy="59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A5577FA4-A1E1-444E-8064-4A088503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58" y="3488016"/>
            <a:ext cx="3299352" cy="247832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861410" y="3000652"/>
            <a:ext cx="199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gioco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674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120995" y="1355298"/>
            <a:ext cx="5127755" cy="4516130"/>
            <a:chOff x="5146557" y="3007095"/>
            <a:chExt cx="3543694" cy="295925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76923" y="300709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E986FE37-6CB7-40AE-80F1-FA1AFA04D54E}"/>
              </a:ext>
            </a:extLst>
          </p:cNvPr>
          <p:cNvSpPr/>
          <p:nvPr/>
        </p:nvSpPr>
        <p:spPr>
          <a:xfrm>
            <a:off x="3575407" y="2158695"/>
            <a:ext cx="642631" cy="505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CE47B66-D53E-4B6F-A7EE-0C72CB5C2ED7}"/>
              </a:ext>
            </a:extLst>
          </p:cNvPr>
          <p:cNvCxnSpPr>
            <a:cxnSpLocks/>
          </p:cNvCxnSpPr>
          <p:nvPr/>
        </p:nvCxnSpPr>
        <p:spPr>
          <a:xfrm flipH="1">
            <a:off x="2552969" y="2420592"/>
            <a:ext cx="10224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916525-FC51-4D43-BC09-467B392036F6}"/>
              </a:ext>
            </a:extLst>
          </p:cNvPr>
          <p:cNvSpPr txBox="1"/>
          <p:nvPr/>
        </p:nvSpPr>
        <p:spPr>
          <a:xfrm>
            <a:off x="70913" y="2118042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«SETTINGS»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2502D73-8765-4B54-964E-D93DB7A63358}"/>
              </a:ext>
            </a:extLst>
          </p:cNvPr>
          <p:cNvSpPr/>
          <p:nvPr/>
        </p:nvSpPr>
        <p:spPr>
          <a:xfrm>
            <a:off x="3575408" y="2157671"/>
            <a:ext cx="642631" cy="505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1074879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38854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2998839" y="3179173"/>
            <a:ext cx="3769268" cy="1425677"/>
            <a:chOff x="2523044" y="3195484"/>
            <a:chExt cx="3769268" cy="1425677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2523044" y="3908323"/>
              <a:ext cx="2629059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50A4035-6591-4A74-9A26-1E024EF34F80}"/>
              </a:ext>
            </a:extLst>
          </p:cNvPr>
          <p:cNvSpPr txBox="1"/>
          <p:nvPr/>
        </p:nvSpPr>
        <p:spPr>
          <a:xfrm>
            <a:off x="88490" y="3353403"/>
            <a:ext cx="2910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CARTA CON TESTO E IMMAGINE della parola che deve essere trascinata sulla sillaba (iniziale o finale) corretta.</a:t>
            </a:r>
          </a:p>
          <a:p>
            <a:r>
              <a:rPr lang="it-IT" sz="1600" b="1" dirty="0"/>
              <a:t>Quando la scelta è corretta cambierà la carta.</a:t>
            </a:r>
          </a:p>
        </p:txBody>
      </p:sp>
    </p:spTree>
    <p:extLst>
      <p:ext uri="{BB962C8B-B14F-4D97-AF65-F5344CB8AC3E}">
        <p14:creationId xmlns:p14="http://schemas.microsoft.com/office/powerpoint/2010/main" val="1157774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07379"/>
            <a:ext cx="5127755" cy="4479687"/>
            <a:chOff x="5146557" y="3030975"/>
            <a:chExt cx="3543694" cy="293537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40141" y="303097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3363540" y="2036894"/>
            <a:ext cx="3430551" cy="842459"/>
            <a:chOff x="2737624" y="3191991"/>
            <a:chExt cx="3554688" cy="1429170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2737624" y="3191991"/>
              <a:ext cx="2414479" cy="71633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EE666C9C-3348-446E-B701-7AB8B2E3A847}"/>
              </a:ext>
            </a:extLst>
          </p:cNvPr>
          <p:cNvGrpSpPr/>
          <p:nvPr/>
        </p:nvGrpSpPr>
        <p:grpSpPr>
          <a:xfrm>
            <a:off x="3371313" y="2492289"/>
            <a:ext cx="1697216" cy="2754189"/>
            <a:chOff x="4533681" y="-51118"/>
            <a:chExt cx="1758631" cy="4672279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B3725AA-58E0-4B8F-A856-CB0556D10014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91889023-D88D-420D-B7A0-1815B78E867D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4533681" y="-51118"/>
              <a:ext cx="618421" cy="395944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E5AF22CE-4C95-4466-84E8-D5BC61876CF7}"/>
              </a:ext>
            </a:extLst>
          </p:cNvPr>
          <p:cNvGrpSpPr/>
          <p:nvPr/>
        </p:nvGrpSpPr>
        <p:grpSpPr>
          <a:xfrm>
            <a:off x="3430878" y="2188412"/>
            <a:ext cx="5058250" cy="1635282"/>
            <a:chOff x="1051026" y="1847024"/>
            <a:chExt cx="5241286" cy="2774137"/>
          </a:xfrm>
        </p:grpSpPr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639CE68D-22F1-4718-9F13-BF16582402F0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F8052052-2471-4D1C-9C07-4741CDA3CCE7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1051026" y="1847024"/>
              <a:ext cx="4101077" cy="206129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26A8FCB-C27E-435E-86EC-5D3BB3813BF9}"/>
              </a:ext>
            </a:extLst>
          </p:cNvPr>
          <p:cNvGrpSpPr/>
          <p:nvPr/>
        </p:nvGrpSpPr>
        <p:grpSpPr>
          <a:xfrm>
            <a:off x="3452342" y="2357759"/>
            <a:ext cx="5036784" cy="2845769"/>
            <a:chOff x="1073267" y="-206477"/>
            <a:chExt cx="5219045" cy="4827638"/>
          </a:xfrm>
        </p:grpSpPr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8C8DC2D1-A10B-4C10-B7D9-A3D8CD77627C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ABCDE24D-CB33-44AB-A76B-9E10F49685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3267" y="-206477"/>
              <a:ext cx="4929752" cy="340196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B74BDA3-19DF-46ED-A102-AD6DEC8BF17B}"/>
              </a:ext>
            </a:extLst>
          </p:cNvPr>
          <p:cNvSpPr txBox="1"/>
          <p:nvPr/>
        </p:nvSpPr>
        <p:spPr>
          <a:xfrm>
            <a:off x="0" y="1316995"/>
            <a:ext cx="2456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Esempio: Scelta sillaba iniziale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30396B0-7B27-482F-9547-CFB403165C33}"/>
              </a:ext>
            </a:extLst>
          </p:cNvPr>
          <p:cNvSpPr txBox="1"/>
          <p:nvPr/>
        </p:nvSpPr>
        <p:spPr>
          <a:xfrm>
            <a:off x="485224" y="1760293"/>
            <a:ext cx="2878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SILLABE ERRATE che se selezionate sono </a:t>
            </a:r>
          </a:p>
          <a:p>
            <a:r>
              <a:rPr lang="it-IT" sz="1600" b="1" dirty="0"/>
              <a:t>segnate come errori</a:t>
            </a:r>
          </a:p>
          <a:p>
            <a:r>
              <a:rPr lang="it-IT" sz="1600" b="1" dirty="0"/>
              <a:t>(suona come «sbagliata»)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BBE3DDEA-6ECA-4CAF-BAEF-3E57FD70BFE9}"/>
              </a:ext>
            </a:extLst>
          </p:cNvPr>
          <p:cNvGrpSpPr/>
          <p:nvPr/>
        </p:nvGrpSpPr>
        <p:grpSpPr>
          <a:xfrm>
            <a:off x="2456589" y="2990814"/>
            <a:ext cx="2628904" cy="1294237"/>
            <a:chOff x="3568279" y="3195484"/>
            <a:chExt cx="2724033" cy="2195579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ACC293D8-8CDE-4A5F-91B3-E9F54CE21091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31" name="Connettore 2 30">
              <a:extLst>
                <a:ext uri="{FF2B5EF4-FFF2-40B4-BE49-F238E27FC236}">
                  <a16:creationId xmlns:a16="http://schemas.microsoft.com/office/drawing/2014/main" id="{1C007435-2A4B-4646-BEA3-6B3A41FA91AD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>
              <a:off x="3568279" y="3908323"/>
              <a:ext cx="1583825" cy="148274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D28774C-C14B-4EE0-B0FC-6D9B889E12C4}"/>
              </a:ext>
            </a:extLst>
          </p:cNvPr>
          <p:cNvSpPr txBox="1"/>
          <p:nvPr/>
        </p:nvSpPr>
        <p:spPr>
          <a:xfrm>
            <a:off x="221856" y="4292571"/>
            <a:ext cx="28783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SILLABA CORRETTA che fa incrementare la barra del punteggio</a:t>
            </a:r>
          </a:p>
          <a:p>
            <a:r>
              <a:rPr lang="it-IT" sz="1600" b="1" dirty="0"/>
              <a:t>(suona come «corretta».</a:t>
            </a:r>
          </a:p>
          <a:p>
            <a:r>
              <a:rPr lang="it-IT" sz="1600" b="1" dirty="0"/>
              <a:t>Quando la sillaba è corretta cambiano tutte le sillabe.</a:t>
            </a:r>
          </a:p>
        </p:txBody>
      </p:sp>
    </p:spTree>
    <p:extLst>
      <p:ext uri="{BB962C8B-B14F-4D97-AF65-F5344CB8AC3E}">
        <p14:creationId xmlns:p14="http://schemas.microsoft.com/office/powerpoint/2010/main" val="3063093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36354"/>
            <a:ext cx="5127755" cy="4450710"/>
            <a:chOff x="5146557" y="3049962"/>
            <a:chExt cx="3543694" cy="291638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49962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3087329" y="4601497"/>
            <a:ext cx="4424516" cy="720222"/>
            <a:chOff x="2652681" y="3732905"/>
            <a:chExt cx="4761143" cy="720222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4887595" y="3732905"/>
              <a:ext cx="2526229" cy="7202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2652681" y="4093016"/>
              <a:ext cx="223491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3A66E81-2EC4-4BC6-89B5-0A365C5034C8}"/>
              </a:ext>
            </a:extLst>
          </p:cNvPr>
          <p:cNvSpPr txBox="1"/>
          <p:nvPr/>
        </p:nvSpPr>
        <p:spPr>
          <a:xfrm>
            <a:off x="209013" y="4422999"/>
            <a:ext cx="2878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BARRA DEL PUNTEGGIO che aumenta se la sillaba selezionata è corretta ma NON diminuisce se la sillaba è sbagliata</a:t>
            </a:r>
          </a:p>
        </p:txBody>
      </p:sp>
    </p:spTree>
    <p:extLst>
      <p:ext uri="{BB962C8B-B14F-4D97-AF65-F5344CB8AC3E}">
        <p14:creationId xmlns:p14="http://schemas.microsoft.com/office/powerpoint/2010/main" val="617978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471857" y="1378165"/>
            <a:ext cx="5127755" cy="4516130"/>
            <a:chOff x="5146557" y="3007095"/>
            <a:chExt cx="3543694" cy="295925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76923" y="300709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E986FE37-6CB7-40AE-80F1-FA1AFA04D54E}"/>
              </a:ext>
            </a:extLst>
          </p:cNvPr>
          <p:cNvSpPr/>
          <p:nvPr/>
        </p:nvSpPr>
        <p:spPr>
          <a:xfrm>
            <a:off x="4471349" y="2210678"/>
            <a:ext cx="717754" cy="478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CE47B66-D53E-4B6F-A7EE-0C72CB5C2ED7}"/>
              </a:ext>
            </a:extLst>
          </p:cNvPr>
          <p:cNvCxnSpPr>
            <a:cxnSpLocks/>
          </p:cNvCxnSpPr>
          <p:nvPr/>
        </p:nvCxnSpPr>
        <p:spPr>
          <a:xfrm rot="10800000" flipH="1">
            <a:off x="5189103" y="2450754"/>
            <a:ext cx="10224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916525-FC51-4D43-BC09-467B392036F6}"/>
              </a:ext>
            </a:extLst>
          </p:cNvPr>
          <p:cNvSpPr txBox="1"/>
          <p:nvPr/>
        </p:nvSpPr>
        <p:spPr>
          <a:xfrm>
            <a:off x="6245299" y="2212470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manda alla schermata «STATISTICHE»</a:t>
            </a:r>
          </a:p>
        </p:txBody>
      </p:sp>
    </p:spTree>
    <p:extLst>
      <p:ext uri="{BB962C8B-B14F-4D97-AF65-F5344CB8AC3E}">
        <p14:creationId xmlns:p14="http://schemas.microsoft.com/office/powerpoint/2010/main" val="287095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894" y="1700980"/>
            <a:ext cx="5685839" cy="42709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7C3631B-D647-4039-9CBA-785F77A5D233}"/>
              </a:ext>
            </a:extLst>
          </p:cNvPr>
          <p:cNvSpPr txBox="1"/>
          <p:nvPr/>
        </p:nvSpPr>
        <p:spPr>
          <a:xfrm>
            <a:off x="70913" y="2118042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«SETTINGS»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9D6FFF1-1C50-4836-AE10-2A9571AA9AA1}"/>
              </a:ext>
            </a:extLst>
          </p:cNvPr>
          <p:cNvCxnSpPr>
            <a:cxnSpLocks/>
          </p:cNvCxnSpPr>
          <p:nvPr/>
        </p:nvCxnSpPr>
        <p:spPr>
          <a:xfrm flipH="1">
            <a:off x="2563161" y="2363441"/>
            <a:ext cx="123804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814917" y="2099762"/>
            <a:ext cx="530942" cy="495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4572000" y="1331648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44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641117"/>
            <a:ext cx="5685839" cy="42709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7C3631B-D647-4039-9CBA-785F77A5D233}"/>
              </a:ext>
            </a:extLst>
          </p:cNvPr>
          <p:cNvSpPr txBox="1"/>
          <p:nvPr/>
        </p:nvSpPr>
        <p:spPr>
          <a:xfrm>
            <a:off x="6508955" y="2039649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«GIOCO»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9D6FFF1-1C50-4836-AE10-2A9571AA9AA1}"/>
              </a:ext>
            </a:extLst>
          </p:cNvPr>
          <p:cNvCxnSpPr>
            <a:cxnSpLocks/>
          </p:cNvCxnSpPr>
          <p:nvPr/>
        </p:nvCxnSpPr>
        <p:spPr>
          <a:xfrm>
            <a:off x="5416961" y="2287037"/>
            <a:ext cx="1091994" cy="1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4847304" y="2009887"/>
            <a:ext cx="570269" cy="556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1680743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570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38004" y="2472004"/>
            <a:ext cx="247621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12532" y="2745711"/>
            <a:ext cx="219688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442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2650416" y="4021394"/>
            <a:ext cx="3553740" cy="23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949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/>
          <a:lstStyle/>
          <a:p>
            <a:endParaRPr lang="it-IT" sz="2000" err="1"/>
          </a:p>
        </p:txBody>
      </p:sp>
    </p:spTree>
    <p:extLst>
      <p:ext uri="{BB962C8B-B14F-4D97-AF65-F5344CB8AC3E}">
        <p14:creationId xmlns:p14="http://schemas.microsoft.com/office/powerpoint/2010/main" val="1108779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255DC05-CABB-8C42-97D2-D5D5D717BABE}"/>
              </a:ext>
            </a:extLst>
          </p:cNvPr>
          <p:cNvSpPr/>
          <p:nvPr/>
        </p:nvSpPr>
        <p:spPr>
          <a:xfrm>
            <a:off x="574856" y="176006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6A4AB8-FBCF-DB4C-836F-5CA4F83BAD8E}"/>
              </a:ext>
            </a:extLst>
          </p:cNvPr>
          <p:cNvCxnSpPr>
            <a:cxnSpLocks/>
          </p:cNvCxnSpPr>
          <p:nvPr/>
        </p:nvCxnSpPr>
        <p:spPr>
          <a:xfrm>
            <a:off x="1266670" y="1760063"/>
            <a:ext cx="0" cy="70576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CEF8503D-27F8-5041-90F5-8DC90F6111C9}"/>
              </a:ext>
            </a:extLst>
          </p:cNvPr>
          <p:cNvSpPr/>
          <p:nvPr/>
        </p:nvSpPr>
        <p:spPr>
          <a:xfrm>
            <a:off x="1956216" y="1620822"/>
            <a:ext cx="1401581" cy="458481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Activity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AC93182-CBB8-C74B-A6D4-784FC79F4A18}"/>
              </a:ext>
            </a:extLst>
          </p:cNvPr>
          <p:cNvCxnSpPr/>
          <p:nvPr/>
        </p:nvCxnSpPr>
        <p:spPr>
          <a:xfrm>
            <a:off x="1528997" y="2765685"/>
            <a:ext cx="432466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ecisione 11">
            <a:extLst>
              <a:ext uri="{FF2B5EF4-FFF2-40B4-BE49-F238E27FC236}">
                <a16:creationId xmlns:a16="http://schemas.microsoft.com/office/drawing/2014/main" id="{056F4EFC-F7D3-0D4A-86BF-65850D128F8A}"/>
              </a:ext>
            </a:extLst>
          </p:cNvPr>
          <p:cNvSpPr/>
          <p:nvPr/>
        </p:nvSpPr>
        <p:spPr>
          <a:xfrm>
            <a:off x="4572000" y="1850063"/>
            <a:ext cx="720000" cy="54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081BB54-3DDE-414E-A28E-6FA59CCC7FA4}"/>
              </a:ext>
            </a:extLst>
          </p:cNvPr>
          <p:cNvSpPr/>
          <p:nvPr/>
        </p:nvSpPr>
        <p:spPr>
          <a:xfrm>
            <a:off x="2818384" y="3681307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BAE52A-AA82-C14B-90B5-FE802F1D3A93}"/>
              </a:ext>
            </a:extLst>
          </p:cNvPr>
          <p:cNvSpPr/>
          <p:nvPr/>
        </p:nvSpPr>
        <p:spPr>
          <a:xfrm>
            <a:off x="2773384" y="3636307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9F0F2310-092E-2241-A559-FE0394FAC4E2}"/>
              </a:ext>
            </a:extLst>
          </p:cNvPr>
          <p:cNvCxnSpPr>
            <a:cxnSpLocks/>
          </p:cNvCxnSpPr>
          <p:nvPr/>
        </p:nvCxnSpPr>
        <p:spPr>
          <a:xfrm>
            <a:off x="1956216" y="24578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CA660BF8-8C20-7949-9AC7-BA31B61D99C5}"/>
              </a:ext>
            </a:extLst>
          </p:cNvPr>
          <p:cNvSpPr/>
          <p:nvPr/>
        </p:nvSpPr>
        <p:spPr>
          <a:xfrm>
            <a:off x="3736258" y="3429000"/>
            <a:ext cx="1386348" cy="592394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7E6BAD66-6BE3-6E45-BDAA-BF2B035CB060}"/>
              </a:ext>
            </a:extLst>
          </p:cNvPr>
          <p:cNvCxnSpPr>
            <a:cxnSpLocks/>
          </p:cNvCxnSpPr>
          <p:nvPr/>
        </p:nvCxnSpPr>
        <p:spPr>
          <a:xfrm>
            <a:off x="2108616" y="26102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cumento 22">
            <a:extLst>
              <a:ext uri="{FF2B5EF4-FFF2-40B4-BE49-F238E27FC236}">
                <a16:creationId xmlns:a16="http://schemas.microsoft.com/office/drawing/2014/main" id="{6D978C23-9D19-6444-A4DA-9C1C9196FE56}"/>
              </a:ext>
            </a:extLst>
          </p:cNvPr>
          <p:cNvSpPr/>
          <p:nvPr/>
        </p:nvSpPr>
        <p:spPr>
          <a:xfrm>
            <a:off x="2683933" y="4521200"/>
            <a:ext cx="1193800" cy="1143000"/>
          </a:xfrm>
          <a:prstGeom prst="flowChartDocumen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09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Menu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49B43BA6-84B7-6743-89D7-29086F5AD139}"/>
              </a:ext>
            </a:extLst>
          </p:cNvPr>
          <p:cNvSpPr/>
          <p:nvPr/>
        </p:nvSpPr>
        <p:spPr>
          <a:xfrm>
            <a:off x="3159923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5609303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22D80E3-C8B4-BB43-BC4A-9EDE2B16D185}"/>
              </a:ext>
            </a:extLst>
          </p:cNvPr>
          <p:cNvCxnSpPr>
            <a:cxnSpLocks/>
          </p:cNvCxnSpPr>
          <p:nvPr/>
        </p:nvCxnSpPr>
        <p:spPr>
          <a:xfrm>
            <a:off x="371659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052634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EXIT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AF0B18E-5D35-F04C-B791-B4DC4FEECBA1}"/>
              </a:ext>
            </a:extLst>
          </p:cNvPr>
          <p:cNvSpPr/>
          <p:nvPr/>
        </p:nvSpPr>
        <p:spPr>
          <a:xfrm>
            <a:off x="7152213" y="2504721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F651A2E-0BC4-0444-A8E3-BB2773877691}"/>
              </a:ext>
            </a:extLst>
          </p:cNvPr>
          <p:cNvSpPr/>
          <p:nvPr/>
        </p:nvSpPr>
        <p:spPr>
          <a:xfrm>
            <a:off x="7107213" y="2459721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78DCD27-293C-DD44-8495-C82E0271F341}"/>
              </a:ext>
            </a:extLst>
          </p:cNvPr>
          <p:cNvCxnSpPr>
            <a:cxnSpLocks/>
          </p:cNvCxnSpPr>
          <p:nvPr/>
        </p:nvCxnSpPr>
        <p:spPr>
          <a:xfrm>
            <a:off x="6165971" y="2549721"/>
            <a:ext cx="8947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B07E67C-BCFF-514A-A533-AB665DCB66B3}"/>
              </a:ext>
            </a:extLst>
          </p:cNvPr>
          <p:cNvCxnSpPr>
            <a:cxnSpLocks/>
          </p:cNvCxnSpPr>
          <p:nvPr/>
        </p:nvCxnSpPr>
        <p:spPr>
          <a:xfrm>
            <a:off x="3716591" y="276041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Interruzione 21">
            <a:extLst>
              <a:ext uri="{FF2B5EF4-FFF2-40B4-BE49-F238E27FC236}">
                <a16:creationId xmlns:a16="http://schemas.microsoft.com/office/drawing/2014/main" id="{16E2C5BB-582F-C347-841A-49803790C349}"/>
              </a:ext>
            </a:extLst>
          </p:cNvPr>
          <p:cNvSpPr/>
          <p:nvPr/>
        </p:nvSpPr>
        <p:spPr>
          <a:xfrm>
            <a:off x="745236" y="3575008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 LETTERE</a:t>
            </a:r>
          </a:p>
          <a:p>
            <a:pPr algn="ctr"/>
            <a:r>
              <a:rPr lang="it-IT" sz="1200" dirty="0"/>
              <a:t>INIZIALI</a:t>
            </a:r>
          </a:p>
        </p:txBody>
      </p:sp>
      <p:sp>
        <p:nvSpPr>
          <p:cNvPr id="27" name="Interruzione 26">
            <a:extLst>
              <a:ext uri="{FF2B5EF4-FFF2-40B4-BE49-F238E27FC236}">
                <a16:creationId xmlns:a16="http://schemas.microsoft.com/office/drawing/2014/main" id="{A7B26413-7E3E-044C-87AE-45C7FB533E74}"/>
              </a:ext>
            </a:extLst>
          </p:cNvPr>
          <p:cNvSpPr/>
          <p:nvPr/>
        </p:nvSpPr>
        <p:spPr>
          <a:xfrm>
            <a:off x="4290474" y="360755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</a:t>
            </a:r>
          </a:p>
          <a:p>
            <a:pPr algn="ctr"/>
            <a:r>
              <a:rPr lang="it-IT" sz="1200" dirty="0"/>
              <a:t>SILLABE</a:t>
            </a:r>
          </a:p>
        </p:txBody>
      </p:sp>
      <p:sp>
        <p:nvSpPr>
          <p:cNvPr id="28" name="Interruzione 27">
            <a:extLst>
              <a:ext uri="{FF2B5EF4-FFF2-40B4-BE49-F238E27FC236}">
                <a16:creationId xmlns:a16="http://schemas.microsoft.com/office/drawing/2014/main" id="{7877D9D3-9EE6-4549-A547-93BF41B085EC}"/>
              </a:ext>
            </a:extLst>
          </p:cNvPr>
          <p:cNvSpPr/>
          <p:nvPr/>
        </p:nvSpPr>
        <p:spPr>
          <a:xfrm>
            <a:off x="2163372" y="357363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NUMERO </a:t>
            </a:r>
          </a:p>
          <a:p>
            <a:pPr algn="ctr"/>
            <a:r>
              <a:rPr lang="it-IT" sz="1200" dirty="0"/>
              <a:t>SILLABE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60707" y="3818569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44543" y="3552073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SHERMATA</a:t>
            </a:r>
          </a:p>
          <a:p>
            <a:pPr algn="ctr"/>
            <a:r>
              <a:rPr lang="it-IT" sz="1200" dirty="0"/>
              <a:t>GIOCO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7C08232B-5449-9C4A-8FFB-0A84C2323938}"/>
              </a:ext>
            </a:extLst>
          </p:cNvPr>
          <p:cNvCxnSpPr>
            <a:cxnSpLocks/>
          </p:cNvCxnSpPr>
          <p:nvPr/>
        </p:nvCxnSpPr>
        <p:spPr>
          <a:xfrm>
            <a:off x="1301904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F5984E5-5590-3F44-888B-D374867EC7AE}"/>
              </a:ext>
            </a:extLst>
          </p:cNvPr>
          <p:cNvCxnSpPr>
            <a:cxnSpLocks/>
          </p:cNvCxnSpPr>
          <p:nvPr/>
        </p:nvCxnSpPr>
        <p:spPr>
          <a:xfrm>
            <a:off x="2744209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CBEFD02-EBAF-F942-8BFA-EABF83C3B84B}"/>
              </a:ext>
            </a:extLst>
          </p:cNvPr>
          <p:cNvCxnSpPr>
            <a:cxnSpLocks/>
          </p:cNvCxnSpPr>
          <p:nvPr/>
        </p:nvCxnSpPr>
        <p:spPr>
          <a:xfrm>
            <a:off x="4822562" y="319697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4A58A38-8A09-1746-A59D-23FDFC6E5E1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436356" y="3215984"/>
            <a:ext cx="1" cy="2839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A2F6B72C-0890-8046-AB0D-090409911D3E}"/>
              </a:ext>
            </a:extLst>
          </p:cNvPr>
          <p:cNvCxnSpPr>
            <a:cxnSpLocks/>
          </p:cNvCxnSpPr>
          <p:nvPr/>
        </p:nvCxnSpPr>
        <p:spPr>
          <a:xfrm>
            <a:off x="972000" y="3162140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E4A6381-0CAC-7C4B-A81F-8424D6061291}"/>
              </a:ext>
            </a:extLst>
          </p:cNvPr>
          <p:cNvCxnSpPr>
            <a:cxnSpLocks/>
          </p:cNvCxnSpPr>
          <p:nvPr/>
        </p:nvCxnSpPr>
        <p:spPr>
          <a:xfrm>
            <a:off x="1301428" y="421231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7C104224-A96D-AF4E-9374-8C74365C0DB9}"/>
              </a:ext>
            </a:extLst>
          </p:cNvPr>
          <p:cNvSpPr/>
          <p:nvPr/>
        </p:nvSpPr>
        <p:spPr>
          <a:xfrm>
            <a:off x="752712" y="4614037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LETTERE INIZIALI</a:t>
            </a:r>
          </a:p>
        </p:txBody>
      </p: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57CAA611-19A6-B44D-89D4-07EF999307A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01428" y="5251343"/>
            <a:ext cx="7477" cy="756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5DEA343C-7B55-AE4D-8BF4-A4CABB04C0F3}"/>
              </a:ext>
            </a:extLst>
          </p:cNvPr>
          <p:cNvCxnSpPr>
            <a:cxnSpLocks/>
          </p:cNvCxnSpPr>
          <p:nvPr/>
        </p:nvCxnSpPr>
        <p:spPr>
          <a:xfrm flipV="1">
            <a:off x="1308905" y="6006872"/>
            <a:ext cx="5127451" cy="9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Decisione 55">
            <a:extLst>
              <a:ext uri="{FF2B5EF4-FFF2-40B4-BE49-F238E27FC236}">
                <a16:creationId xmlns:a16="http://schemas.microsoft.com/office/drawing/2014/main" id="{B5653D75-3AAE-984C-B8FD-CA9C6C547E4A}"/>
              </a:ext>
            </a:extLst>
          </p:cNvPr>
          <p:cNvSpPr/>
          <p:nvPr/>
        </p:nvSpPr>
        <p:spPr>
          <a:xfrm>
            <a:off x="5829689" y="3499916"/>
            <a:ext cx="1213335" cy="637306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2428650-A742-C44E-8894-A4987AAD3FFC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6436357" y="4137222"/>
            <a:ext cx="0" cy="18739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Interruzione 63">
            <a:extLst>
              <a:ext uri="{FF2B5EF4-FFF2-40B4-BE49-F238E27FC236}">
                <a16:creationId xmlns:a16="http://schemas.microsoft.com/office/drawing/2014/main" id="{635ED07F-84FC-F544-94B0-DB990923C8C6}"/>
              </a:ext>
            </a:extLst>
          </p:cNvPr>
          <p:cNvSpPr/>
          <p:nvPr/>
        </p:nvSpPr>
        <p:spPr>
          <a:xfrm>
            <a:off x="2187540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</a:t>
            </a:r>
          </a:p>
          <a:p>
            <a:pPr algn="ctr"/>
            <a:r>
              <a:rPr lang="it-IT" sz="1200" dirty="0"/>
              <a:t>NUMERO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4C0B3F4-EBBA-3A4A-8D35-9F6186AD1F3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2744208" y="3975363"/>
            <a:ext cx="1" cy="74785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ecisione 68">
            <a:extLst>
              <a:ext uri="{FF2B5EF4-FFF2-40B4-BE49-F238E27FC236}">
                <a16:creationId xmlns:a16="http://schemas.microsoft.com/office/drawing/2014/main" id="{6103E70C-8FF1-A144-A68A-7F1157F98C62}"/>
              </a:ext>
            </a:extLst>
          </p:cNvPr>
          <p:cNvSpPr/>
          <p:nvPr/>
        </p:nvSpPr>
        <p:spPr>
          <a:xfrm>
            <a:off x="4552562" y="4204270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3E504DA-8F37-4B4C-84D1-6EC741FFDBC9}"/>
              </a:ext>
            </a:extLst>
          </p:cNvPr>
          <p:cNvCxnSpPr>
            <a:cxnSpLocks/>
          </p:cNvCxnSpPr>
          <p:nvPr/>
        </p:nvCxnSpPr>
        <p:spPr>
          <a:xfrm flipV="1">
            <a:off x="2744208" y="5124942"/>
            <a:ext cx="0" cy="891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Decisione 75">
            <a:extLst>
              <a:ext uri="{FF2B5EF4-FFF2-40B4-BE49-F238E27FC236}">
                <a16:creationId xmlns:a16="http://schemas.microsoft.com/office/drawing/2014/main" id="{FBADA498-EE1C-364C-95F3-CFE5C2820828}"/>
              </a:ext>
            </a:extLst>
          </p:cNvPr>
          <p:cNvSpPr/>
          <p:nvPr/>
        </p:nvSpPr>
        <p:spPr>
          <a:xfrm>
            <a:off x="4549049" y="528388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0EA0D160-FEB0-6041-B2D2-31E62F5198F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819049" y="4018229"/>
            <a:ext cx="3513" cy="18604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Interruzione 79">
            <a:extLst>
              <a:ext uri="{FF2B5EF4-FFF2-40B4-BE49-F238E27FC236}">
                <a16:creationId xmlns:a16="http://schemas.microsoft.com/office/drawing/2014/main" id="{9498DB39-C9FE-6C46-9CF3-3FD7F117C689}"/>
              </a:ext>
            </a:extLst>
          </p:cNvPr>
          <p:cNvSpPr/>
          <p:nvPr/>
        </p:nvSpPr>
        <p:spPr>
          <a:xfrm>
            <a:off x="3491343" y="472889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INIZIALE</a:t>
            </a:r>
          </a:p>
        </p:txBody>
      </p:sp>
      <p:sp>
        <p:nvSpPr>
          <p:cNvPr id="81" name="Interruzione 80">
            <a:extLst>
              <a:ext uri="{FF2B5EF4-FFF2-40B4-BE49-F238E27FC236}">
                <a16:creationId xmlns:a16="http://schemas.microsoft.com/office/drawing/2014/main" id="{3D5DD0F5-C2E2-BF4B-B604-FD4818124DC3}"/>
              </a:ext>
            </a:extLst>
          </p:cNvPr>
          <p:cNvSpPr/>
          <p:nvPr/>
        </p:nvSpPr>
        <p:spPr>
          <a:xfrm>
            <a:off x="5033393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FINALE</a:t>
            </a:r>
          </a:p>
        </p:txBody>
      </p:sp>
      <p:cxnSp>
        <p:nvCxnSpPr>
          <p:cNvPr id="130" name="Connettore 1 129">
            <a:extLst>
              <a:ext uri="{FF2B5EF4-FFF2-40B4-BE49-F238E27FC236}">
                <a16:creationId xmlns:a16="http://schemas.microsoft.com/office/drawing/2014/main" id="{B5D9E078-6719-0349-884E-9FD662BEE296}"/>
              </a:ext>
            </a:extLst>
          </p:cNvPr>
          <p:cNvCxnSpPr>
            <a:cxnSpLocks/>
          </p:cNvCxnSpPr>
          <p:nvPr/>
        </p:nvCxnSpPr>
        <p:spPr>
          <a:xfrm>
            <a:off x="5089049" y="546635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7063D9AC-6FE4-EE4B-ABE1-FADA62580A46}"/>
              </a:ext>
            </a:extLst>
          </p:cNvPr>
          <p:cNvCxnSpPr>
            <a:cxnSpLocks/>
          </p:cNvCxnSpPr>
          <p:nvPr/>
        </p:nvCxnSpPr>
        <p:spPr>
          <a:xfrm>
            <a:off x="4058801" y="4384269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08FB31CE-3288-B24B-BB37-EDD80ACAA3EB}"/>
              </a:ext>
            </a:extLst>
          </p:cNvPr>
          <p:cNvCxnSpPr>
            <a:cxnSpLocks/>
          </p:cNvCxnSpPr>
          <p:nvPr/>
        </p:nvCxnSpPr>
        <p:spPr>
          <a:xfrm>
            <a:off x="5578931" y="4380881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Connettore 2 144">
            <a:extLst>
              <a:ext uri="{FF2B5EF4-FFF2-40B4-BE49-F238E27FC236}">
                <a16:creationId xmlns:a16="http://schemas.microsoft.com/office/drawing/2014/main" id="{BDF0128F-D4C0-0546-AC1E-8F85B2804650}"/>
              </a:ext>
            </a:extLst>
          </p:cNvPr>
          <p:cNvCxnSpPr>
            <a:cxnSpLocks/>
          </p:cNvCxnSpPr>
          <p:nvPr/>
        </p:nvCxnSpPr>
        <p:spPr>
          <a:xfrm>
            <a:off x="4046004" y="513372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Connettore 2 145">
            <a:extLst>
              <a:ext uri="{FF2B5EF4-FFF2-40B4-BE49-F238E27FC236}">
                <a16:creationId xmlns:a16="http://schemas.microsoft.com/office/drawing/2014/main" id="{8B9AD0F4-BDEF-C745-B278-81B1E5A4E6B0}"/>
              </a:ext>
            </a:extLst>
          </p:cNvPr>
          <p:cNvCxnSpPr>
            <a:cxnSpLocks/>
          </p:cNvCxnSpPr>
          <p:nvPr/>
        </p:nvCxnSpPr>
        <p:spPr>
          <a:xfrm>
            <a:off x="5577833" y="512740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ttore 1 148">
            <a:extLst>
              <a:ext uri="{FF2B5EF4-FFF2-40B4-BE49-F238E27FC236}">
                <a16:creationId xmlns:a16="http://schemas.microsoft.com/office/drawing/2014/main" id="{9DEE63F0-93AE-B747-9695-AEFD7A960EA2}"/>
              </a:ext>
            </a:extLst>
          </p:cNvPr>
          <p:cNvCxnSpPr>
            <a:cxnSpLocks/>
          </p:cNvCxnSpPr>
          <p:nvPr/>
        </p:nvCxnSpPr>
        <p:spPr>
          <a:xfrm>
            <a:off x="4041093" y="546388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1 149">
            <a:extLst>
              <a:ext uri="{FF2B5EF4-FFF2-40B4-BE49-F238E27FC236}">
                <a16:creationId xmlns:a16="http://schemas.microsoft.com/office/drawing/2014/main" id="{F269F6C2-B9ED-A14B-B71D-7D3245BE912B}"/>
              </a:ext>
            </a:extLst>
          </p:cNvPr>
          <p:cNvCxnSpPr>
            <a:cxnSpLocks/>
          </p:cNvCxnSpPr>
          <p:nvPr/>
        </p:nvCxnSpPr>
        <p:spPr>
          <a:xfrm>
            <a:off x="5089049" y="438551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D05B9F10-1790-E94E-89CF-3F8AF54C5F2D}"/>
              </a:ext>
            </a:extLst>
          </p:cNvPr>
          <p:cNvCxnSpPr>
            <a:cxnSpLocks/>
          </p:cNvCxnSpPr>
          <p:nvPr/>
        </p:nvCxnSpPr>
        <p:spPr>
          <a:xfrm>
            <a:off x="4050287" y="4381933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2 151">
            <a:extLst>
              <a:ext uri="{FF2B5EF4-FFF2-40B4-BE49-F238E27FC236}">
                <a16:creationId xmlns:a16="http://schemas.microsoft.com/office/drawing/2014/main" id="{6C050B21-B978-7F4C-ADC9-43331C9F9062}"/>
              </a:ext>
            </a:extLst>
          </p:cNvPr>
          <p:cNvCxnSpPr>
            <a:cxnSpLocks/>
          </p:cNvCxnSpPr>
          <p:nvPr/>
        </p:nvCxnSpPr>
        <p:spPr>
          <a:xfrm>
            <a:off x="4817951" y="56559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CBF0278A-4B5D-E34D-9020-E56FFEFAB78C}"/>
              </a:ext>
            </a:extLst>
          </p:cNvPr>
          <p:cNvSpPr txBox="1"/>
          <p:nvPr/>
        </p:nvSpPr>
        <p:spPr>
          <a:xfrm>
            <a:off x="188697" y="3033416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2</a:t>
            </a:r>
          </a:p>
        </p:txBody>
      </p:sp>
    </p:spTree>
    <p:extLst>
      <p:ext uri="{BB962C8B-B14F-4D97-AF65-F5344CB8AC3E}">
        <p14:creationId xmlns:p14="http://schemas.microsoft.com/office/powerpoint/2010/main" val="3660957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Schermata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7847540" y="196122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7290871" y="237313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HOME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847540" y="2774857"/>
            <a:ext cx="0" cy="3615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124010" y="3136389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MENU</a:t>
            </a:r>
          </a:p>
          <a:p>
            <a:pPr algn="ctr"/>
            <a:r>
              <a:rPr lang="it-IT" sz="1200" dirty="0"/>
              <a:t>DI GIOCO</a:t>
            </a:r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1BC849D2-F99C-464F-B50C-7EF2C6F81E46}"/>
              </a:ext>
            </a:extLst>
          </p:cNvPr>
          <p:cNvCxnSpPr>
            <a:cxnSpLocks/>
          </p:cNvCxnSpPr>
          <p:nvPr/>
        </p:nvCxnSpPr>
        <p:spPr>
          <a:xfrm>
            <a:off x="1614067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Interruzione 51">
            <a:extLst>
              <a:ext uri="{FF2B5EF4-FFF2-40B4-BE49-F238E27FC236}">
                <a16:creationId xmlns:a16="http://schemas.microsoft.com/office/drawing/2014/main" id="{4FB1EDA0-F3E7-9F4C-9673-B95F6614080D}"/>
              </a:ext>
            </a:extLst>
          </p:cNvPr>
          <p:cNvSpPr/>
          <p:nvPr/>
        </p:nvSpPr>
        <p:spPr>
          <a:xfrm>
            <a:off x="1057398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STATISTICHE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AA876A62-D3BA-A148-9FDC-F0CAB963E362}"/>
              </a:ext>
            </a:extLst>
          </p:cNvPr>
          <p:cNvCxnSpPr>
            <a:cxnSpLocks/>
            <a:stCxn id="52" idx="2"/>
            <a:endCxn id="4" idx="0"/>
          </p:cNvCxnSpPr>
          <p:nvPr/>
        </p:nvCxnSpPr>
        <p:spPr>
          <a:xfrm flipH="1">
            <a:off x="1610319" y="2770600"/>
            <a:ext cx="3748" cy="67706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99A34525-9817-3947-AE01-E9527CA5D877}"/>
              </a:ext>
            </a:extLst>
          </p:cNvPr>
          <p:cNvSpPr/>
          <p:nvPr/>
        </p:nvSpPr>
        <p:spPr>
          <a:xfrm>
            <a:off x="896149" y="3447667"/>
            <a:ext cx="1428339" cy="1617795"/>
          </a:xfrm>
          <a:prstGeom prst="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rtlCol="0" anchor="t" anchorCtr="0">
            <a:noAutofit/>
          </a:bodyPr>
          <a:lstStyle/>
          <a:p>
            <a:pPr algn="ctr"/>
            <a:r>
              <a:rPr lang="it-IT" sz="1200" dirty="0"/>
              <a:t>TEMPO TOTALE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ERRORI TOTALI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SINGOLA 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TEMPO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ERRORI</a:t>
            </a:r>
          </a:p>
          <a:p>
            <a:pPr marL="171450" indent="-171450" algn="ctr">
              <a:buFontTx/>
              <a:buChar char="-"/>
            </a:pPr>
            <a:endParaRPr lang="it-IT" sz="1200" dirty="0"/>
          </a:p>
          <a:p>
            <a:pPr algn="ctr"/>
            <a:endParaRPr lang="it-IT" sz="1200" dirty="0"/>
          </a:p>
        </p:txBody>
      </p:sp>
      <p:sp>
        <p:nvSpPr>
          <p:cNvPr id="57" name="Interruzione 56">
            <a:extLst>
              <a:ext uri="{FF2B5EF4-FFF2-40B4-BE49-F238E27FC236}">
                <a16:creationId xmlns:a16="http://schemas.microsoft.com/office/drawing/2014/main" id="{FA92909F-B6D3-654C-AB8C-B46267CBA2A7}"/>
              </a:ext>
            </a:extLst>
          </p:cNvPr>
          <p:cNvSpPr/>
          <p:nvPr/>
        </p:nvSpPr>
        <p:spPr>
          <a:xfrm>
            <a:off x="7756227" y="550694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PUNTEGGIO</a:t>
            </a:r>
          </a:p>
        </p:txBody>
      </p:sp>
      <p:sp>
        <p:nvSpPr>
          <p:cNvPr id="59" name="Interruzione 58">
            <a:extLst>
              <a:ext uri="{FF2B5EF4-FFF2-40B4-BE49-F238E27FC236}">
                <a16:creationId xmlns:a16="http://schemas.microsoft.com/office/drawing/2014/main" id="{6A02F9D7-C051-B44A-A8A3-8867E4DCCD10}"/>
              </a:ext>
            </a:extLst>
          </p:cNvPr>
          <p:cNvSpPr/>
          <p:nvPr/>
        </p:nvSpPr>
        <p:spPr>
          <a:xfrm>
            <a:off x="2884905" y="2384474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LISTA PAROLE</a:t>
            </a:r>
          </a:p>
        </p:txBody>
      </p: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5C5908F-7565-BF49-9E0C-139E3E32501B}"/>
              </a:ext>
            </a:extLst>
          </p:cNvPr>
          <p:cNvCxnSpPr>
            <a:cxnSpLocks/>
          </p:cNvCxnSpPr>
          <p:nvPr/>
        </p:nvCxnSpPr>
        <p:spPr>
          <a:xfrm>
            <a:off x="3454301" y="1979561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21FCA70E-F8F9-A245-99AA-5B671FB00C22}"/>
              </a:ext>
            </a:extLst>
          </p:cNvPr>
          <p:cNvCxnSpPr>
            <a:cxnSpLocks/>
          </p:cNvCxnSpPr>
          <p:nvPr/>
        </p:nvCxnSpPr>
        <p:spPr>
          <a:xfrm flipV="1">
            <a:off x="2650067" y="1967154"/>
            <a:ext cx="0" cy="1658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719F7D1-6A9E-1649-B7FB-C2BDF5403B77}"/>
              </a:ext>
            </a:extLst>
          </p:cNvPr>
          <p:cNvCxnSpPr>
            <a:cxnSpLocks/>
          </p:cNvCxnSpPr>
          <p:nvPr/>
        </p:nvCxnSpPr>
        <p:spPr>
          <a:xfrm flipH="1">
            <a:off x="2170735" y="3625608"/>
            <a:ext cx="47933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Connettore 2 147">
            <a:extLst>
              <a:ext uri="{FF2B5EF4-FFF2-40B4-BE49-F238E27FC236}">
                <a16:creationId xmlns:a16="http://schemas.microsoft.com/office/drawing/2014/main" id="{D2EC4B2D-6EBD-4843-B457-5F6E634B82AB}"/>
              </a:ext>
            </a:extLst>
          </p:cNvPr>
          <p:cNvCxnSpPr>
            <a:cxnSpLocks/>
          </p:cNvCxnSpPr>
          <p:nvPr/>
        </p:nvCxnSpPr>
        <p:spPr>
          <a:xfrm>
            <a:off x="4916531" y="3900307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2" name="Decisione 161">
            <a:extLst>
              <a:ext uri="{FF2B5EF4-FFF2-40B4-BE49-F238E27FC236}">
                <a16:creationId xmlns:a16="http://schemas.microsoft.com/office/drawing/2014/main" id="{2AA2FD2A-DC4E-F04F-910D-E7C3C4FC4F7A}"/>
              </a:ext>
            </a:extLst>
          </p:cNvPr>
          <p:cNvSpPr/>
          <p:nvPr/>
        </p:nvSpPr>
        <p:spPr>
          <a:xfrm>
            <a:off x="4652230" y="423280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4" name="Interruzione 163">
            <a:extLst>
              <a:ext uri="{FF2B5EF4-FFF2-40B4-BE49-F238E27FC236}">
                <a16:creationId xmlns:a16="http://schemas.microsoft.com/office/drawing/2014/main" id="{9CBCAC21-936C-C943-BAE3-9DB4FCF8D502}"/>
              </a:ext>
            </a:extLst>
          </p:cNvPr>
          <p:cNvSpPr/>
          <p:nvPr/>
        </p:nvSpPr>
        <p:spPr>
          <a:xfrm>
            <a:off x="3591011" y="475742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SBAGLIATO</a:t>
            </a:r>
          </a:p>
        </p:txBody>
      </p:sp>
      <p:sp>
        <p:nvSpPr>
          <p:cNvPr id="165" name="Interruzione 164">
            <a:extLst>
              <a:ext uri="{FF2B5EF4-FFF2-40B4-BE49-F238E27FC236}">
                <a16:creationId xmlns:a16="http://schemas.microsoft.com/office/drawing/2014/main" id="{A80EE44C-CAAD-084C-A551-2BB6168B2DF7}"/>
              </a:ext>
            </a:extLst>
          </p:cNvPr>
          <p:cNvSpPr/>
          <p:nvPr/>
        </p:nvSpPr>
        <p:spPr>
          <a:xfrm>
            <a:off x="5133061" y="4751752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CORRETTO</a:t>
            </a:r>
          </a:p>
        </p:txBody>
      </p:sp>
      <p:cxnSp>
        <p:nvCxnSpPr>
          <p:cNvPr id="167" name="Connettore 2 166">
            <a:extLst>
              <a:ext uri="{FF2B5EF4-FFF2-40B4-BE49-F238E27FC236}">
                <a16:creationId xmlns:a16="http://schemas.microsoft.com/office/drawing/2014/main" id="{1C20D78D-C0B1-9044-A408-D898DC96E6BF}"/>
              </a:ext>
            </a:extLst>
          </p:cNvPr>
          <p:cNvCxnSpPr>
            <a:cxnSpLocks/>
          </p:cNvCxnSpPr>
          <p:nvPr/>
        </p:nvCxnSpPr>
        <p:spPr>
          <a:xfrm>
            <a:off x="4158469" y="44128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Connettore 2 167">
            <a:extLst>
              <a:ext uri="{FF2B5EF4-FFF2-40B4-BE49-F238E27FC236}">
                <a16:creationId xmlns:a16="http://schemas.microsoft.com/office/drawing/2014/main" id="{CA57355B-0344-2741-8049-2ED58EFC1C4C}"/>
              </a:ext>
            </a:extLst>
          </p:cNvPr>
          <p:cNvCxnSpPr>
            <a:cxnSpLocks/>
          </p:cNvCxnSpPr>
          <p:nvPr/>
        </p:nvCxnSpPr>
        <p:spPr>
          <a:xfrm>
            <a:off x="5678599" y="4409417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17DD2405-9BF1-7446-BB08-695CD2859223}"/>
              </a:ext>
            </a:extLst>
          </p:cNvPr>
          <p:cNvCxnSpPr>
            <a:cxnSpLocks/>
          </p:cNvCxnSpPr>
          <p:nvPr/>
        </p:nvCxnSpPr>
        <p:spPr>
          <a:xfrm flipH="1">
            <a:off x="2170735" y="3984684"/>
            <a:ext cx="479332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Connettore 1 171">
            <a:extLst>
              <a:ext uri="{FF2B5EF4-FFF2-40B4-BE49-F238E27FC236}">
                <a16:creationId xmlns:a16="http://schemas.microsoft.com/office/drawing/2014/main" id="{1756171F-A2EC-6449-B2B1-89F54DCBCA9E}"/>
              </a:ext>
            </a:extLst>
          </p:cNvPr>
          <p:cNvCxnSpPr>
            <a:cxnSpLocks/>
          </p:cNvCxnSpPr>
          <p:nvPr/>
        </p:nvCxnSpPr>
        <p:spPr>
          <a:xfrm>
            <a:off x="5188717" y="441404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ttore 1 172">
            <a:extLst>
              <a:ext uri="{FF2B5EF4-FFF2-40B4-BE49-F238E27FC236}">
                <a16:creationId xmlns:a16="http://schemas.microsoft.com/office/drawing/2014/main" id="{415348DA-D13B-A247-8861-71CA3926EAAC}"/>
              </a:ext>
            </a:extLst>
          </p:cNvPr>
          <p:cNvCxnSpPr>
            <a:cxnSpLocks/>
          </p:cNvCxnSpPr>
          <p:nvPr/>
        </p:nvCxnSpPr>
        <p:spPr>
          <a:xfrm>
            <a:off x="4149955" y="4410469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1 177">
            <a:extLst>
              <a:ext uri="{FF2B5EF4-FFF2-40B4-BE49-F238E27FC236}">
                <a16:creationId xmlns:a16="http://schemas.microsoft.com/office/drawing/2014/main" id="{E71B65DF-4031-0540-BBF8-89D28E9B369F}"/>
              </a:ext>
            </a:extLst>
          </p:cNvPr>
          <p:cNvCxnSpPr>
            <a:cxnSpLocks/>
          </p:cNvCxnSpPr>
          <p:nvPr/>
        </p:nvCxnSpPr>
        <p:spPr>
          <a:xfrm>
            <a:off x="6208957" y="5065462"/>
            <a:ext cx="21039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2 180">
            <a:extLst>
              <a:ext uri="{FF2B5EF4-FFF2-40B4-BE49-F238E27FC236}">
                <a16:creationId xmlns:a16="http://schemas.microsoft.com/office/drawing/2014/main" id="{3734E003-C71A-C140-A80B-583481208CD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312896" y="5065462"/>
            <a:ext cx="0" cy="44148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Connettore 1 194">
            <a:extLst>
              <a:ext uri="{FF2B5EF4-FFF2-40B4-BE49-F238E27FC236}">
                <a16:creationId xmlns:a16="http://schemas.microsoft.com/office/drawing/2014/main" id="{1213708B-CB7A-CA43-BDAE-67E7622CA865}"/>
              </a:ext>
            </a:extLst>
          </p:cNvPr>
          <p:cNvCxnSpPr>
            <a:cxnSpLocks/>
          </p:cNvCxnSpPr>
          <p:nvPr/>
        </p:nvCxnSpPr>
        <p:spPr>
          <a:xfrm>
            <a:off x="6208957" y="4828395"/>
            <a:ext cx="7506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1 202">
            <a:extLst>
              <a:ext uri="{FF2B5EF4-FFF2-40B4-BE49-F238E27FC236}">
                <a16:creationId xmlns:a16="http://schemas.microsoft.com/office/drawing/2014/main" id="{1F55E623-D1F8-AC48-8A03-2DA82AC5FBAB}"/>
              </a:ext>
            </a:extLst>
          </p:cNvPr>
          <p:cNvCxnSpPr>
            <a:cxnSpLocks/>
          </p:cNvCxnSpPr>
          <p:nvPr/>
        </p:nvCxnSpPr>
        <p:spPr>
          <a:xfrm>
            <a:off x="397933" y="5894135"/>
            <a:ext cx="4510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1 204">
            <a:extLst>
              <a:ext uri="{FF2B5EF4-FFF2-40B4-BE49-F238E27FC236}">
                <a16:creationId xmlns:a16="http://schemas.microsoft.com/office/drawing/2014/main" id="{16379826-FF58-F34F-A27B-3C7F7BA95F93}"/>
              </a:ext>
            </a:extLst>
          </p:cNvPr>
          <p:cNvCxnSpPr>
            <a:cxnSpLocks/>
          </p:cNvCxnSpPr>
          <p:nvPr/>
        </p:nvCxnSpPr>
        <p:spPr>
          <a:xfrm flipV="1">
            <a:off x="397933" y="4564540"/>
            <a:ext cx="0" cy="1326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>
            <a:extLst>
              <a:ext uri="{FF2B5EF4-FFF2-40B4-BE49-F238E27FC236}">
                <a16:creationId xmlns:a16="http://schemas.microsoft.com/office/drawing/2014/main" id="{81D1BF4E-078B-2A4B-8620-D8B6E9399F0A}"/>
              </a:ext>
            </a:extLst>
          </p:cNvPr>
          <p:cNvCxnSpPr>
            <a:cxnSpLocks/>
          </p:cNvCxnSpPr>
          <p:nvPr/>
        </p:nvCxnSpPr>
        <p:spPr>
          <a:xfrm>
            <a:off x="397933" y="4564540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F6F94976-5D3D-4C4C-98D1-7F1C4BF653FE}"/>
              </a:ext>
            </a:extLst>
          </p:cNvPr>
          <p:cNvCxnSpPr>
            <a:cxnSpLocks/>
          </p:cNvCxnSpPr>
          <p:nvPr/>
        </p:nvCxnSpPr>
        <p:spPr>
          <a:xfrm>
            <a:off x="397933" y="4751752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Connettore 1 211">
            <a:extLst>
              <a:ext uri="{FF2B5EF4-FFF2-40B4-BE49-F238E27FC236}">
                <a16:creationId xmlns:a16="http://schemas.microsoft.com/office/drawing/2014/main" id="{D369CBF8-B5CA-074A-A483-B88C86900BF2}"/>
              </a:ext>
            </a:extLst>
          </p:cNvPr>
          <p:cNvCxnSpPr>
            <a:cxnSpLocks/>
          </p:cNvCxnSpPr>
          <p:nvPr/>
        </p:nvCxnSpPr>
        <p:spPr>
          <a:xfrm flipV="1">
            <a:off x="4908065" y="4582278"/>
            <a:ext cx="0" cy="1326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Connettore 1 216">
            <a:extLst>
              <a:ext uri="{FF2B5EF4-FFF2-40B4-BE49-F238E27FC236}">
                <a16:creationId xmlns:a16="http://schemas.microsoft.com/office/drawing/2014/main" id="{191FA1D3-2D24-8F48-B1A8-063F89AF61AB}"/>
              </a:ext>
            </a:extLst>
          </p:cNvPr>
          <p:cNvCxnSpPr>
            <a:cxnSpLocks/>
          </p:cNvCxnSpPr>
          <p:nvPr/>
        </p:nvCxnSpPr>
        <p:spPr>
          <a:xfrm flipV="1">
            <a:off x="2650067" y="3984684"/>
            <a:ext cx="0" cy="967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Connettore 1 217">
            <a:extLst>
              <a:ext uri="{FF2B5EF4-FFF2-40B4-BE49-F238E27FC236}">
                <a16:creationId xmlns:a16="http://schemas.microsoft.com/office/drawing/2014/main" id="{78B5FE50-BA63-AC46-BE4D-B94C0BC0A825}"/>
              </a:ext>
            </a:extLst>
          </p:cNvPr>
          <p:cNvCxnSpPr>
            <a:cxnSpLocks/>
          </p:cNvCxnSpPr>
          <p:nvPr/>
        </p:nvCxnSpPr>
        <p:spPr>
          <a:xfrm>
            <a:off x="2650067" y="4941031"/>
            <a:ext cx="9409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>
            <a:extLst>
              <a:ext uri="{FF2B5EF4-FFF2-40B4-BE49-F238E27FC236}">
                <a16:creationId xmlns:a16="http://schemas.microsoft.com/office/drawing/2014/main" id="{0942699B-5225-A343-A8F0-A6DA1A573A58}"/>
              </a:ext>
            </a:extLst>
          </p:cNvPr>
          <p:cNvCxnSpPr>
            <a:cxnSpLocks/>
          </p:cNvCxnSpPr>
          <p:nvPr/>
        </p:nvCxnSpPr>
        <p:spPr>
          <a:xfrm flipH="1">
            <a:off x="2048933" y="4941031"/>
            <a:ext cx="60113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Connettore 1 223">
            <a:extLst>
              <a:ext uri="{FF2B5EF4-FFF2-40B4-BE49-F238E27FC236}">
                <a16:creationId xmlns:a16="http://schemas.microsoft.com/office/drawing/2014/main" id="{7758C800-3B88-4541-9F0A-E74C08941508}"/>
              </a:ext>
            </a:extLst>
          </p:cNvPr>
          <p:cNvCxnSpPr>
            <a:cxnSpLocks/>
          </p:cNvCxnSpPr>
          <p:nvPr/>
        </p:nvCxnSpPr>
        <p:spPr>
          <a:xfrm flipV="1">
            <a:off x="3276600" y="4215068"/>
            <a:ext cx="0" cy="737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>
            <a:extLst>
              <a:ext uri="{FF2B5EF4-FFF2-40B4-BE49-F238E27FC236}">
                <a16:creationId xmlns:a16="http://schemas.microsoft.com/office/drawing/2014/main" id="{8791A223-E1B4-4D48-9E84-93B050099DCB}"/>
              </a:ext>
            </a:extLst>
          </p:cNvPr>
          <p:cNvCxnSpPr>
            <a:cxnSpLocks/>
          </p:cNvCxnSpPr>
          <p:nvPr/>
        </p:nvCxnSpPr>
        <p:spPr>
          <a:xfrm>
            <a:off x="3276600" y="4215068"/>
            <a:ext cx="164885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Connettore 1 235">
            <a:extLst>
              <a:ext uri="{FF2B5EF4-FFF2-40B4-BE49-F238E27FC236}">
                <a16:creationId xmlns:a16="http://schemas.microsoft.com/office/drawing/2014/main" id="{4922FA2E-ECA3-CE4A-AC7F-E4636A5EC511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5689730" y="5153476"/>
            <a:ext cx="0" cy="382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Connettore 2 237">
            <a:extLst>
              <a:ext uri="{FF2B5EF4-FFF2-40B4-BE49-F238E27FC236}">
                <a16:creationId xmlns:a16="http://schemas.microsoft.com/office/drawing/2014/main" id="{22FE51ED-70DE-0240-A300-250AEEC9DF74}"/>
              </a:ext>
            </a:extLst>
          </p:cNvPr>
          <p:cNvCxnSpPr>
            <a:cxnSpLocks/>
          </p:cNvCxnSpPr>
          <p:nvPr/>
        </p:nvCxnSpPr>
        <p:spPr>
          <a:xfrm flipH="1">
            <a:off x="5058959" y="5528953"/>
            <a:ext cx="628520" cy="403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Per 2">
            <a:extLst>
              <a:ext uri="{FF2B5EF4-FFF2-40B4-BE49-F238E27FC236}">
                <a16:creationId xmlns:a16="http://schemas.microsoft.com/office/drawing/2014/main" id="{57ECE7B7-40AF-294D-9B33-1CE34C04073B}"/>
              </a:ext>
            </a:extLst>
          </p:cNvPr>
          <p:cNvSpPr/>
          <p:nvPr/>
        </p:nvSpPr>
        <p:spPr>
          <a:xfrm>
            <a:off x="4550907" y="5186383"/>
            <a:ext cx="714316" cy="693215"/>
          </a:xfrm>
          <a:prstGeom prst="mathMultiply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EA5E22DC-F6AC-4D48-84EA-6C3D41CB0626}"/>
              </a:ext>
            </a:extLst>
          </p:cNvPr>
          <p:cNvSpPr/>
          <p:nvPr/>
        </p:nvSpPr>
        <p:spPr>
          <a:xfrm>
            <a:off x="4351396" y="349337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PAROLA</a:t>
            </a:r>
          </a:p>
        </p:txBody>
      </p:sp>
      <p:sp>
        <p:nvSpPr>
          <p:cNvPr id="54" name="Decisione 53">
            <a:extLst>
              <a:ext uri="{FF2B5EF4-FFF2-40B4-BE49-F238E27FC236}">
                <a16:creationId xmlns:a16="http://schemas.microsoft.com/office/drawing/2014/main" id="{89715752-086A-A446-9442-652F4BE5224B}"/>
              </a:ext>
            </a:extLst>
          </p:cNvPr>
          <p:cNvSpPr/>
          <p:nvPr/>
        </p:nvSpPr>
        <p:spPr>
          <a:xfrm>
            <a:off x="4646531" y="2407415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986CB28C-D604-FC49-B736-51E6ACE31282}"/>
              </a:ext>
            </a:extLst>
          </p:cNvPr>
          <p:cNvCxnSpPr>
            <a:cxnSpLocks/>
            <a:stCxn id="59" idx="3"/>
            <a:endCxn id="54" idx="1"/>
          </p:cNvCxnSpPr>
          <p:nvPr/>
        </p:nvCxnSpPr>
        <p:spPr>
          <a:xfrm>
            <a:off x="3998242" y="2585336"/>
            <a:ext cx="648289" cy="20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Interruzione 60">
            <a:extLst>
              <a:ext uri="{FF2B5EF4-FFF2-40B4-BE49-F238E27FC236}">
                <a16:creationId xmlns:a16="http://schemas.microsoft.com/office/drawing/2014/main" id="{BAE913F5-95D8-9B49-83A4-7D4D38369E7C}"/>
              </a:ext>
            </a:extLst>
          </p:cNvPr>
          <p:cNvSpPr/>
          <p:nvPr/>
        </p:nvSpPr>
        <p:spPr>
          <a:xfrm>
            <a:off x="4703401" y="297266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</a:t>
            </a:r>
          </a:p>
        </p:txBody>
      </p: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80AD32C-CAF7-CC44-A8CC-BF984B9156B2}"/>
              </a:ext>
            </a:extLst>
          </p:cNvPr>
          <p:cNvCxnSpPr>
            <a:cxnSpLocks/>
          </p:cNvCxnSpPr>
          <p:nvPr/>
        </p:nvCxnSpPr>
        <p:spPr>
          <a:xfrm>
            <a:off x="5687479" y="2585336"/>
            <a:ext cx="0" cy="37259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A5357A99-D490-B64C-A47A-A99BE8DC438B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5894015" y="3136389"/>
            <a:ext cx="52392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onnettore 1 70">
            <a:extLst>
              <a:ext uri="{FF2B5EF4-FFF2-40B4-BE49-F238E27FC236}">
                <a16:creationId xmlns:a16="http://schemas.microsoft.com/office/drawing/2014/main" id="{D2659501-C96B-CE48-9CA3-39F6B53D3AE8}"/>
              </a:ext>
            </a:extLst>
          </p:cNvPr>
          <p:cNvCxnSpPr>
            <a:cxnSpLocks/>
          </p:cNvCxnSpPr>
          <p:nvPr/>
        </p:nvCxnSpPr>
        <p:spPr>
          <a:xfrm>
            <a:off x="5197597" y="2589965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1AC607EE-4687-DA42-A70B-BC2A523D7781}"/>
              </a:ext>
            </a:extLst>
          </p:cNvPr>
          <p:cNvCxnSpPr>
            <a:cxnSpLocks/>
          </p:cNvCxnSpPr>
          <p:nvPr/>
        </p:nvCxnSpPr>
        <p:spPr>
          <a:xfrm>
            <a:off x="4925454" y="3302866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E9C57ED5-48DB-E044-A1D4-2958443E42FC}"/>
              </a:ext>
            </a:extLst>
          </p:cNvPr>
          <p:cNvCxnSpPr>
            <a:cxnSpLocks/>
          </p:cNvCxnSpPr>
          <p:nvPr/>
        </p:nvCxnSpPr>
        <p:spPr>
          <a:xfrm>
            <a:off x="4920735" y="2767415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Interruzione 82">
            <a:extLst>
              <a:ext uri="{FF2B5EF4-FFF2-40B4-BE49-F238E27FC236}">
                <a16:creationId xmlns:a16="http://schemas.microsoft.com/office/drawing/2014/main" id="{7AB1837D-E74C-224F-9D41-F2D835AC1D53}"/>
              </a:ext>
            </a:extLst>
          </p:cNvPr>
          <p:cNvSpPr/>
          <p:nvPr/>
        </p:nvSpPr>
        <p:spPr>
          <a:xfrm>
            <a:off x="5467755" y="297200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</a:t>
            </a:r>
          </a:p>
        </p:txBody>
      </p:sp>
      <p:sp>
        <p:nvSpPr>
          <p:cNvPr id="88" name="Ovale 87">
            <a:extLst>
              <a:ext uri="{FF2B5EF4-FFF2-40B4-BE49-F238E27FC236}">
                <a16:creationId xmlns:a16="http://schemas.microsoft.com/office/drawing/2014/main" id="{87AE2A41-9A77-D14F-B097-3F24B3948AAE}"/>
              </a:ext>
            </a:extLst>
          </p:cNvPr>
          <p:cNvSpPr/>
          <p:nvPr/>
        </p:nvSpPr>
        <p:spPr>
          <a:xfrm>
            <a:off x="6462941" y="3091389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44960C06-1A8C-0246-A9F5-EC82A5A7976F}"/>
              </a:ext>
            </a:extLst>
          </p:cNvPr>
          <p:cNvSpPr/>
          <p:nvPr/>
        </p:nvSpPr>
        <p:spPr>
          <a:xfrm>
            <a:off x="6417941" y="3046389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93" name="Connettore 1 92">
            <a:extLst>
              <a:ext uri="{FF2B5EF4-FFF2-40B4-BE49-F238E27FC236}">
                <a16:creationId xmlns:a16="http://schemas.microsoft.com/office/drawing/2014/main" id="{2C0D08F7-DEB9-EF40-8906-D1E22F037566}"/>
              </a:ext>
            </a:extLst>
          </p:cNvPr>
          <p:cNvCxnSpPr>
            <a:cxnSpLocks/>
          </p:cNvCxnSpPr>
          <p:nvPr/>
        </p:nvCxnSpPr>
        <p:spPr>
          <a:xfrm flipV="1">
            <a:off x="6959600" y="2225636"/>
            <a:ext cx="0" cy="26027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90B7DE37-3D0A-E347-8EC2-8C1EBBFC5623}"/>
              </a:ext>
            </a:extLst>
          </p:cNvPr>
          <p:cNvCxnSpPr>
            <a:cxnSpLocks/>
          </p:cNvCxnSpPr>
          <p:nvPr/>
        </p:nvCxnSpPr>
        <p:spPr>
          <a:xfrm>
            <a:off x="4925454" y="2225637"/>
            <a:ext cx="20341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CAE2ED3A-BEAB-9347-AA89-274F66F9A71E}"/>
              </a:ext>
            </a:extLst>
          </p:cNvPr>
          <p:cNvCxnSpPr>
            <a:cxnSpLocks/>
          </p:cNvCxnSpPr>
          <p:nvPr/>
        </p:nvCxnSpPr>
        <p:spPr>
          <a:xfrm>
            <a:off x="4916531" y="2225636"/>
            <a:ext cx="0" cy="1765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723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6DBDB3-C026-4941-9E16-1C3526600511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6A516A-ADF9-D44D-AA46-223360E27BCE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98FB9A-7F55-1742-A18D-71EED5395480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570339-C8A2-9844-8474-37D3C85E284B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78A218-FD2C-104C-926E-17AE22D4C3C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ED4CD5-1312-4C49-9B6E-58EBAE20A91B}"/>
                </a:ext>
              </a:extLst>
            </p:cNvPr>
            <p:cNvSpPr txBox="1"/>
            <p:nvPr/>
          </p:nvSpPr>
          <p:spPr>
            <a:xfrm>
              <a:off x="6545331" y="2704919"/>
              <a:ext cx="20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BVSCO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1415D8-AB70-5046-87F2-31F20C30706A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D46E3E76-BAAC-644C-B921-401813535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5A6B72AA-15DB-B44F-BCFD-73DF6692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8" y="2743858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7A8C66-C26C-1A4E-9E83-02099A438052}"/>
              </a:ext>
            </a:extLst>
          </p:cNvPr>
          <p:cNvCxnSpPr>
            <a:cxnSpLocks/>
          </p:cNvCxnSpPr>
          <p:nvPr/>
        </p:nvCxnSpPr>
        <p:spPr>
          <a:xfrm flipV="1">
            <a:off x="4658544" y="2103645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709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4273-7688-664F-AA3A-46BF932F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279FD-7F0B-2D45-86DA-77AA69B7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9B25CE-F1C4-1244-8AFB-01EECD2C248D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252901-F313-D84B-B105-D094C8C41F9C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60A0CC-021F-F946-BEC5-F17F9688211B}"/>
              </a:ext>
            </a:extLst>
          </p:cNvPr>
          <p:cNvSpPr/>
          <p:nvPr/>
        </p:nvSpPr>
        <p:spPr>
          <a:xfrm>
            <a:off x="1262358" y="3387014"/>
            <a:ext cx="6287511" cy="26739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A3592-F109-7C45-89FB-14B720584FE2}"/>
              </a:ext>
            </a:extLst>
          </p:cNvPr>
          <p:cNvSpPr txBox="1"/>
          <p:nvPr/>
        </p:nvSpPr>
        <p:spPr>
          <a:xfrm>
            <a:off x="2911365" y="3569527"/>
            <a:ext cx="332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Traduzione delle funzionali teniche in specifiche tecniche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25201-1CC1-9547-B274-88E3A8D24885}"/>
              </a:ext>
            </a:extLst>
          </p:cNvPr>
          <p:cNvSpPr txBox="1"/>
          <p:nvPr/>
        </p:nvSpPr>
        <p:spPr>
          <a:xfrm>
            <a:off x="5897687" y="4827225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Sviluppo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992AA-5A99-B446-AE15-C76687762826}"/>
              </a:ext>
            </a:extLst>
          </p:cNvPr>
          <p:cNvSpPr txBox="1"/>
          <p:nvPr/>
        </p:nvSpPr>
        <p:spPr>
          <a:xfrm>
            <a:off x="1685283" y="4859014"/>
            <a:ext cx="297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Test di usabilità a bambini, pscicologi e maestre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A94EB-5028-8F4D-BC57-21FB1ED1DC38}"/>
              </a:ext>
            </a:extLst>
          </p:cNvPr>
          <p:cNvCxnSpPr>
            <a:cxnSpLocks/>
          </p:cNvCxnSpPr>
          <p:nvPr/>
        </p:nvCxnSpPr>
        <p:spPr>
          <a:xfrm>
            <a:off x="5897687" y="4147062"/>
            <a:ext cx="487909" cy="637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008F3B-A704-1D44-B1F7-9A1BA50E7B94}"/>
              </a:ext>
            </a:extLst>
          </p:cNvPr>
          <p:cNvCxnSpPr>
            <a:cxnSpLocks/>
          </p:cNvCxnSpPr>
          <p:nvPr/>
        </p:nvCxnSpPr>
        <p:spPr>
          <a:xfrm flipH="1">
            <a:off x="4337331" y="5196557"/>
            <a:ext cx="1480842" cy="165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964522-7F03-EB41-9156-80D2BF193C18}"/>
              </a:ext>
            </a:extLst>
          </p:cNvPr>
          <p:cNvCxnSpPr>
            <a:cxnSpLocks/>
          </p:cNvCxnSpPr>
          <p:nvPr/>
        </p:nvCxnSpPr>
        <p:spPr>
          <a:xfrm flipV="1">
            <a:off x="2261107" y="4014851"/>
            <a:ext cx="571105" cy="70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35F0A2-B915-D249-8061-E1AC73C90D0E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97777D-9DE6-7B48-AAC2-3888A1636D0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424DDD-2E15-3448-97D8-79D1DEAE321D}"/>
                </a:ext>
              </a:extLst>
            </p:cNvPr>
            <p:cNvSpPr txBox="1"/>
            <p:nvPr/>
          </p:nvSpPr>
          <p:spPr>
            <a:xfrm>
              <a:off x="6545331" y="2704919"/>
              <a:ext cx="20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BVSCO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FFB26C-A587-914B-850C-4B85FBBBF6F4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437FD7E-F102-924B-A6F0-78CC96E81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84B076C7-AC63-774B-91F4-BAD0F6901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8" y="2743858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649EA3-1036-A34E-9537-C6EC76B38015}"/>
              </a:ext>
            </a:extLst>
          </p:cNvPr>
          <p:cNvCxnSpPr>
            <a:cxnSpLocks/>
          </p:cNvCxnSpPr>
          <p:nvPr/>
        </p:nvCxnSpPr>
        <p:spPr>
          <a:xfrm flipV="1">
            <a:off x="4658544" y="2103645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479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A77D7D-6A58-3F42-9483-EF44CD1F9FBB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B0114-5D7A-284B-A4D7-82389E1D0C82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BE6F3-47E4-1F4E-901A-0F5DCC074C5F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6DD5A-3F64-224B-A946-6DDA81E430B2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698391CD-F18D-8D4C-AEB2-BBFAA9EE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15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78079B-C0D1-C744-823B-19671FC3E96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5239F-3DDD-3144-9BCC-EA8AEB59F6E7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7B015-86B0-7E43-871B-3D239FEF6BFD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B3DD7-DCB8-444F-AC67-AB83F2D2359E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9092AF-184B-6944-BD06-0FC503F3996C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920B8-A9FE-A34E-9530-F61FDE19A2A3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C9D6B5-14B4-3F4C-B6E7-7DC9E116265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F02D5C-964E-434A-B388-2AB64FD2B9D3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C9C851EC-4F05-6B44-B7F5-D72D99910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FB24C0D2-D16C-BB42-BAB6-0971E441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8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AC38A6-9CCD-DD47-9D13-B209B107C1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C4A5B-9AED-FC44-88EC-FB2E503ECF31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C8F06-DD89-B642-ACD6-3BC469562A7C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8C549-F63A-8048-98E2-BAA3DCC95B92}"/>
              </a:ext>
            </a:extLst>
          </p:cNvPr>
          <p:cNvSpPr txBox="1"/>
          <p:nvPr/>
        </p:nvSpPr>
        <p:spPr>
          <a:xfrm>
            <a:off x="2873646" y="5313204"/>
            <a:ext cx="31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#3 Libertà d’azione per l’utente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ED7BB-64BB-1F49-BFEE-19385E65F2FA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01C83-637E-3840-9692-679300BCCF11}"/>
              </a:ext>
            </a:extLst>
          </p:cNvPr>
          <p:cNvSpPr txBox="1"/>
          <p:nvPr/>
        </p:nvSpPr>
        <p:spPr>
          <a:xfrm>
            <a:off x="2873646" y="5574402"/>
            <a:ext cx="291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#9 Errori per aiutare l’utente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686ABB-E790-F843-BF9B-DB9EC655BB74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6E46B9-D45A-8E47-9B57-6373297B4426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4E3458-9318-6A4A-9B10-72BA4BAB523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509393-2E35-BA48-A1A8-FCCA746FC470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72730CA8-E2AE-0646-B04E-23F2B893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E1BEE02-16D3-B046-8453-4A286E9C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D8B01D4A-EDC2-0A45-A2BC-92180CE2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1" y="3825415"/>
            <a:ext cx="2873646" cy="20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4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254448" y="4060291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tablet,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272392" y="4421457"/>
            <a:ext cx="47361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multiplayer,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raccolta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252698" y="3301803"/>
            <a:ext cx="4924539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Necessità di renderli interattivi e stimolanti con metodiche facilitanti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fiabe, personificazione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21740" y="5750472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EDC0-01BD-D84B-BB33-EC902C33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ENGAGEMENT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E7534-4FE8-6148-BF89-19C6C2510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4790D-430E-944C-8D45-2573344E2D9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8A67AD-0FD0-1F48-97F6-46F80B1FE9D8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823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C2AFAD-B979-734C-9D6A-00CAAEE0D09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BC2676-FCA7-4C41-80DA-DBAD4F00DDF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D394C-9333-B84B-BC24-78E0C889DAAA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A8A2A9-597A-B64E-953B-0C629E6B5B97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1171520-AD60-5C4D-A75B-F2D78E970EFE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FCE673C-84AB-B344-84AD-08C8B3F03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089F60-FE97-924E-A4BE-EA0B2C51FAAC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FB955-3510-134F-A246-1F88D3CE739E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FBE921E4-5524-0F40-9E9F-FC467E8CA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DFF9583F-7F7F-D14E-BD3C-D5FBC426A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11B82B21-1349-E246-950E-4B9066698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57ADCB-BB63-9F48-B82D-F22041C8EA9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01D33-C9EE-534D-8C14-CD5241CD0C71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D55024-C554-AF43-9E0D-E35E7A7A582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446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B25BF2-A1BF-2546-B5EF-260E8A5BDDD2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EBBF3-19FD-6341-8F6F-315E4AD9668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7A7E24-19FB-6549-A7FD-E154551DF3E1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6B56C81-CFB5-8A4E-A1C0-052204472DB7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AD024A6-C963-2344-A1DC-3056E3D4D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816795-686A-554D-B3C5-ACB34FFB2AF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491724-00D5-BE4D-9BD7-E16054ED4414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247A043-FF4D-8B43-BE34-CA6F36DEF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426A3888-BA07-824C-BBF5-22700A138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237B23B5-84E9-C542-9ABD-D8018F6EF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8FE447-B877-4649-ACA2-64B4BD693DA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B8C670-3F95-5040-8FAF-33DB046BBE63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AE2A77-8AD6-5C4B-A559-14D4636AE43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8" name="Picture 8">
            <a:extLst>
              <a:ext uri="{FF2B5EF4-FFF2-40B4-BE49-F238E27FC236}">
                <a16:creationId xmlns:a16="http://schemas.microsoft.com/office/drawing/2014/main" id="{DB36B6A6-9A1D-A149-B9B7-E83AC201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D685F551-11D4-3D4C-AFE7-26E253A4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C07EB93-3F92-3244-A348-E6EC13883983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D402B-3B78-EF45-88E7-3FD915EF11CA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2A527E-7054-D144-B7FC-9CD0B42CD444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504A7-E992-A14F-AAFC-5ECD0D57BAEC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6BB714-34B6-2548-A0B9-63E99984349A}"/>
              </a:ext>
            </a:extLst>
          </p:cNvPr>
          <p:cNvSpPr txBox="1"/>
          <p:nvPr/>
        </p:nvSpPr>
        <p:spPr>
          <a:xfrm>
            <a:off x="6220048" y="2033701"/>
            <a:ext cx="3214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chemeClr val="accent6">
                    <a:lumMod val="75000"/>
                  </a:schemeClr>
                </a:solidFill>
                <a:latin typeface="BLAIRMDITC TT MEDIUM" pitchFamily="2" charset="0"/>
                <a:cs typeface="Apple Chancery" panose="03020702040506060504" pitchFamily="66" charset="-79"/>
              </a:rPr>
              <a:t>SCHOOL VALLEY </a:t>
            </a:r>
          </a:p>
        </p:txBody>
      </p:sp>
    </p:spTree>
    <p:extLst>
      <p:ext uri="{BB962C8B-B14F-4D97-AF65-F5344CB8AC3E}">
        <p14:creationId xmlns:p14="http://schemas.microsoft.com/office/powerpoint/2010/main" val="2790284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470EA50-D832-455B-BF4D-F2106D1F5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6248" y="1139054"/>
            <a:ext cx="9420248" cy="5242399"/>
          </a:xfr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1055891" y="4046817"/>
            <a:ext cx="1311441" cy="1191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11">
            <a:extLst>
              <a:ext uri="{FF2B5EF4-FFF2-40B4-BE49-F238E27FC236}">
                <a16:creationId xmlns:a16="http://schemas.microsoft.com/office/drawing/2014/main" id="{6C49663A-8729-49FE-8F29-1224C769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" y="1181041"/>
            <a:ext cx="8685261" cy="48333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2514600" y="4248958"/>
            <a:ext cx="1299409" cy="84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A40E82A-11BC-4DF2-8466-BA3988B7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41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11">
            <a:extLst>
              <a:ext uri="{FF2B5EF4-FFF2-40B4-BE49-F238E27FC236}">
                <a16:creationId xmlns:a16="http://schemas.microsoft.com/office/drawing/2014/main" id="{9E51677A-EC64-4558-96BE-BCD10ABE3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" y="1181041"/>
            <a:ext cx="8685261" cy="48333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235116" y="3557767"/>
            <a:ext cx="2189748" cy="1447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024C75C-6965-437F-B857-8075C0533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6310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11">
            <a:extLst>
              <a:ext uri="{FF2B5EF4-FFF2-40B4-BE49-F238E27FC236}">
                <a16:creationId xmlns:a16="http://schemas.microsoft.com/office/drawing/2014/main" id="{E3A34D8A-7B30-4157-A176-807F33EA6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" y="1181041"/>
            <a:ext cx="8685261" cy="48333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259178" y="1624263"/>
            <a:ext cx="4138863" cy="2057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E31C1E1-397D-4E27-A4C8-046920A6E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419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C9AF6E-3A48-42A2-9C34-0D8A6FAC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59A3FF-E1DD-4B2E-9420-258C0032E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Qua manca lo schema del nuovo gioco dei numeri</a:t>
            </a:r>
          </a:p>
        </p:txBody>
      </p:sp>
    </p:spTree>
    <p:extLst>
      <p:ext uri="{BB962C8B-B14F-4D97-AF65-F5344CB8AC3E}">
        <p14:creationId xmlns:p14="http://schemas.microsoft.com/office/powerpoint/2010/main" val="2145648315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1852</TotalTime>
  <Words>1198</Words>
  <Application>Microsoft Office PowerPoint</Application>
  <PresentationFormat>Presentazione su schermo (4:3)</PresentationFormat>
  <Paragraphs>280</Paragraphs>
  <Slides>43</Slides>
  <Notes>2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49" baseType="lpstr">
      <vt:lpstr>BLAIRMDITC TT MEDIUM</vt:lpstr>
      <vt:lpstr>Noto Sans Symbols</vt:lpstr>
      <vt:lpstr>Arial</vt:lpstr>
      <vt:lpstr>Calibri</vt:lpstr>
      <vt:lpstr>Wingdings</vt:lpstr>
      <vt:lpstr>POLI</vt:lpstr>
      <vt:lpstr>Titolo presentazione sottotitolo</vt:lpstr>
      <vt:lpstr>Presentazione standard di PowerPoint</vt:lpstr>
      <vt:lpstr>ELENCO</vt:lpstr>
      <vt:lpstr>STATO DELL’ARTE</vt:lpstr>
      <vt:lpstr>Presentazione Giochi</vt:lpstr>
      <vt:lpstr>Presentazione Giochi</vt:lpstr>
      <vt:lpstr>Presentazione Giochi</vt:lpstr>
      <vt:lpstr>Presentazione Giochi</vt:lpstr>
      <vt:lpstr>Presentazione standard di PowerPoint</vt:lpstr>
      <vt:lpstr>Presentazione software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Passaggio dal razionale dei giochi alle specifiche funzionali alle tecniche (UML)</vt:lpstr>
      <vt:lpstr>Passaggio dal razionale dei giochi alle specifiche funzionali alle tecniche (UML)</vt:lpstr>
      <vt:lpstr>Specifiche tecniche Menu di gioco</vt:lpstr>
      <vt:lpstr>Specifiche tecniche Schermata di gioco</vt:lpstr>
      <vt:lpstr>Specifiche tecniche Oggetti del gioco</vt:lpstr>
      <vt:lpstr>Presentazione standard di PowerPoint</vt:lpstr>
      <vt:lpstr>Presentazione standard di PowerPoint</vt:lpstr>
      <vt:lpstr>Presentazione standard di PowerPoint</vt:lpstr>
      <vt:lpstr>Euristiche</vt:lpstr>
      <vt:lpstr>Presentazione standard di PowerPoint</vt:lpstr>
      <vt:lpstr>Presentazione standard di PowerPoint</vt:lpstr>
      <vt:lpstr>Presentazione standard di PowerPoint</vt:lpstr>
      <vt:lpstr>ENGAGEMENT </vt:lpstr>
      <vt:lpstr>Presentazione standard di PowerPoint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Famiglia Colella</cp:lastModifiedBy>
  <cp:revision>122</cp:revision>
  <dcterms:created xsi:type="dcterms:W3CDTF">2015-05-26T12:27:57Z</dcterms:created>
  <dcterms:modified xsi:type="dcterms:W3CDTF">2021-04-26T09:28:21Z</dcterms:modified>
</cp:coreProperties>
</file>